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5" r:id="rId5"/>
    <p:sldId id="266" r:id="rId6"/>
    <p:sldId id="260" r:id="rId7"/>
    <p:sldId id="269" r:id="rId8"/>
    <p:sldId id="270" r:id="rId9"/>
    <p:sldId id="267" r:id="rId10"/>
    <p:sldId id="272" r:id="rId11"/>
    <p:sldId id="268" r:id="rId12"/>
    <p:sldId id="271" r:id="rId13"/>
    <p:sldId id="273" r:id="rId14"/>
    <p:sldId id="279" r:id="rId15"/>
    <p:sldId id="280" r:id="rId16"/>
    <p:sldId id="281" r:id="rId17"/>
    <p:sldId id="284" r:id="rId18"/>
    <p:sldId id="285" r:id="rId19"/>
    <p:sldId id="277" r:id="rId20"/>
    <p:sldId id="278" r:id="rId21"/>
    <p:sldId id="263"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9451EFD-F7DC-44B3-8097-B73A3F5707ED}" type="datetimeFigureOut">
              <a:rPr lang="ar-SA" smtClean="0"/>
              <a:pPr/>
              <a:t>16/06/1438</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296E871-F66E-4E43-B378-E80E890C3B0A}"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B9266F8A-D604-4C09-B573-F0547143F0D0}" type="slidenum">
              <a:rPr lang="en-US" smtClean="0"/>
              <a:pPr/>
              <a:t>21</a:t>
            </a:fld>
            <a:endParaRPr lang="en-US"/>
          </a:p>
        </p:txBody>
      </p:sp>
    </p:spTree>
    <p:extLst>
      <p:ext uri="{BB962C8B-B14F-4D97-AF65-F5344CB8AC3E}">
        <p14:creationId xmlns:p14="http://schemas.microsoft.com/office/powerpoint/2010/main" xmlns="" val="110594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752600"/>
          </a:xfrm>
        </p:spPr>
        <p:txBody>
          <a:bodyPr>
            <a:noAutofit/>
          </a:bodyPr>
          <a:lstStyle/>
          <a:p>
            <a:r>
              <a:rPr lang="en-US" sz="13800" dirty="0" err="1" smtClean="0">
                <a:solidFill>
                  <a:srgbClr val="FF0000"/>
                </a:solidFill>
                <a:latin typeface="NikoshBAN" pitchFamily="2" charset="0"/>
                <a:cs typeface="NikoshBAN" pitchFamily="2" charset="0"/>
              </a:rPr>
              <a:t>স্বাগতম</a:t>
            </a:r>
            <a:r>
              <a:rPr lang="en-US" sz="13800" dirty="0" smtClean="0">
                <a:latin typeface="NikoshBAN" pitchFamily="2" charset="0"/>
                <a:cs typeface="NikoshBAN" pitchFamily="2" charset="0"/>
              </a:rPr>
              <a:t> </a:t>
            </a:r>
            <a:endParaRPr lang="en-US" sz="13800" dirty="0">
              <a:latin typeface="NikoshBAN" pitchFamily="2" charset="0"/>
              <a:cs typeface="NikoshBAN" pitchFamily="2" charset="0"/>
            </a:endParaRPr>
          </a:p>
        </p:txBody>
      </p:sp>
      <p:sp>
        <p:nvSpPr>
          <p:cNvPr id="5" name="Horizontal Scroll 4"/>
          <p:cNvSpPr/>
          <p:nvPr/>
        </p:nvSpPr>
        <p:spPr>
          <a:xfrm>
            <a:off x="1981200" y="228600"/>
            <a:ext cx="4953000" cy="18288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553055_447129992074497_379905435_n.jpg"/>
          <p:cNvPicPr>
            <a:picLocks noChangeAspect="1"/>
          </p:cNvPicPr>
          <p:nvPr/>
        </p:nvPicPr>
        <p:blipFill>
          <a:blip r:embed="rId2"/>
          <a:stretch>
            <a:fillRect/>
          </a:stretch>
        </p:blipFill>
        <p:spPr>
          <a:xfrm>
            <a:off x="1066800" y="2133600"/>
            <a:ext cx="7467600" cy="4343400"/>
          </a:xfrm>
          <a:prstGeom prst="rect">
            <a:avLst/>
          </a:prstGeom>
          <a:ln w="28575">
            <a:solidFill>
              <a:schemeClr val="tx1"/>
            </a:solid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etnamese-textiles-and-garment-industry.jpg"/>
          <p:cNvPicPr>
            <a:picLocks noChangeAspect="1"/>
          </p:cNvPicPr>
          <p:nvPr/>
        </p:nvPicPr>
        <p:blipFill>
          <a:blip r:embed="rId2"/>
          <a:stretch>
            <a:fillRect/>
          </a:stretch>
        </p:blipFill>
        <p:spPr>
          <a:xfrm>
            <a:off x="0" y="1143000"/>
            <a:ext cx="9144000" cy="4572000"/>
          </a:xfrm>
          <a:prstGeom prst="rect">
            <a:avLst/>
          </a:prstGeom>
        </p:spPr>
      </p:pic>
    </p:spTree>
  </p:cSld>
  <p:clrMapOvr>
    <a:masterClrMapping/>
  </p:clrMapOvr>
  <p:transition advClick="0" advTm="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77962"/>
          </a:xfrm>
        </p:spPr>
        <p:style>
          <a:lnRef idx="3">
            <a:schemeClr val="lt1"/>
          </a:lnRef>
          <a:fillRef idx="1">
            <a:schemeClr val="accent3"/>
          </a:fillRef>
          <a:effectRef idx="1">
            <a:schemeClr val="accent3"/>
          </a:effectRef>
          <a:fontRef idx="minor">
            <a:schemeClr val="lt1"/>
          </a:fontRef>
        </p:style>
        <p:txBody>
          <a:bodyPr>
            <a:normAutofit/>
          </a:bodyPr>
          <a:lstStyle/>
          <a:p>
            <a:r>
              <a:rPr lang="bn-BD" sz="4200" b="1" dirty="0" smtClean="0">
                <a:latin typeface="Shonar Bangla" pitchFamily="34" charset="0"/>
                <a:cs typeface="Shonar Bangla" pitchFamily="34" charset="0"/>
              </a:rPr>
              <a:t>যুক্তরাষ্ট্রে প্রচুর কম্পিউটার প্রকৌশলী চাকরি নিয়ে যান</a:t>
            </a:r>
            <a:endParaRPr lang="ar-SA" sz="4200" b="1" dirty="0">
              <a:latin typeface="Shonar Bangla" pitchFamily="34" charset="0"/>
            </a:endParaRPr>
          </a:p>
        </p:txBody>
      </p:sp>
      <p:pic>
        <p:nvPicPr>
          <p:cNvPr id="4" name="Content Placeholder 3" descr="-learn-freelancing1.jpg"/>
          <p:cNvPicPr>
            <a:picLocks noGrp="1" noChangeAspect="1"/>
          </p:cNvPicPr>
          <p:nvPr>
            <p:ph idx="1"/>
          </p:nvPr>
        </p:nvPicPr>
        <p:blipFill>
          <a:blip r:embed="rId2"/>
          <a:stretch>
            <a:fillRect/>
          </a:stretch>
        </p:blipFill>
        <p:spPr>
          <a:xfrm>
            <a:off x="467077" y="1720056"/>
            <a:ext cx="7914923" cy="4452144"/>
          </a:xfrm>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ments-Buying-House-400x200.jpg"/>
          <p:cNvPicPr>
            <a:picLocks noChangeAspect="1"/>
          </p:cNvPicPr>
          <p:nvPr/>
        </p:nvPicPr>
        <p:blipFill>
          <a:blip r:embed="rId2"/>
          <a:stretch>
            <a:fillRect/>
          </a:stretch>
        </p:blipFill>
        <p:spPr>
          <a:xfrm>
            <a:off x="0" y="1143000"/>
            <a:ext cx="9144000" cy="4572000"/>
          </a:xfrm>
          <a:prstGeom prst="rect">
            <a:avLst/>
          </a:prstGeom>
        </p:spPr>
      </p:pic>
    </p:spTree>
  </p:cSld>
  <p:clrMapOvr>
    <a:masterClrMapping/>
  </p:clrMapOvr>
  <p:transition advClick="0" advTm="2000">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bn-BD" sz="6600" b="1" dirty="0" smtClean="0">
                <a:latin typeface="Shonar Bangla" pitchFamily="34" charset="0"/>
                <a:cs typeface="Shonar Bangla" pitchFamily="34" charset="0"/>
              </a:rPr>
              <a:t>আত্মকর্মসংস্থান</a:t>
            </a:r>
            <a:endParaRPr lang="ar-SA" sz="6600" b="1" dirty="0">
              <a:latin typeface="Shonar Bangla" pitchFamily="34" charset="0"/>
            </a:endParaRPr>
          </a:p>
        </p:txBody>
      </p:sp>
      <p:sp>
        <p:nvSpPr>
          <p:cNvPr id="3" name="TextBox 2"/>
          <p:cNvSpPr txBox="1"/>
          <p:nvPr/>
        </p:nvSpPr>
        <p:spPr>
          <a:xfrm>
            <a:off x="0" y="2362200"/>
            <a:ext cx="9144000" cy="3477875"/>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r>
              <a:rPr lang="bn-BD" sz="4400" b="1" dirty="0" smtClean="0">
                <a:latin typeface="Shonar Bangla" pitchFamily="34" charset="0"/>
                <a:cs typeface="Shonar Bangla" pitchFamily="34" charset="0"/>
              </a:rPr>
              <a:t>নিজের কাজের সুযোগ নিজেই সৃষ্টি করলে আত্মতৃপ্তি লাভের পাশাপাশি অন্য লোকের জন্য কর্মসংস্থান সৃষ্টি হয়। </a:t>
            </a:r>
          </a:p>
          <a:p>
            <a:r>
              <a:rPr lang="bn-BD" sz="4400" b="1" dirty="0" smtClean="0">
                <a:latin typeface="Shonar Bangla" pitchFamily="34" charset="0"/>
                <a:cs typeface="Shonar Bangla" pitchFamily="34" charset="0"/>
              </a:rPr>
              <a:t>আত্মকর্মসংস্থান গ্রাম এবং শহরের প্রেক্ষাপটে ভিন্ন হতে পারে</a:t>
            </a:r>
            <a:endParaRPr lang="ar-SA" sz="4400" b="1" dirty="0">
              <a:latin typeface="Shonar Bangla" pitchFamily="34" charset="0"/>
            </a:endParaRP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linas-farm.jpg"/>
          <p:cNvPicPr>
            <a:picLocks noChangeAspect="1"/>
          </p:cNvPicPr>
          <p:nvPr/>
        </p:nvPicPr>
        <p:blipFill>
          <a:blip r:embed="rId2"/>
          <a:stretch>
            <a:fillRect/>
          </a:stretch>
        </p:blipFill>
        <p:spPr>
          <a:xfrm>
            <a:off x="11768" y="0"/>
            <a:ext cx="9132231" cy="6858000"/>
          </a:xfrm>
          <a:prstGeom prst="rect">
            <a:avLst/>
          </a:prstGeom>
        </p:spPr>
      </p:pic>
      <p:sp>
        <p:nvSpPr>
          <p:cNvPr id="4" name="Rectangle 3"/>
          <p:cNvSpPr/>
          <p:nvPr/>
        </p:nvSpPr>
        <p:spPr>
          <a:xfrm>
            <a:off x="2590800" y="914400"/>
            <a:ext cx="5029200" cy="1446550"/>
          </a:xfrm>
          <a:prstGeom prst="rect">
            <a:avLst/>
          </a:prstGeom>
        </p:spPr>
        <p:txBody>
          <a:bodyPr wrap="square">
            <a:spAutoFit/>
          </a:bodyPr>
          <a:lstStyle/>
          <a:p>
            <a:r>
              <a:rPr lang="bn-BD" sz="8800" b="1" dirty="0" smtClean="0">
                <a:solidFill>
                  <a:srgbClr val="FF0000"/>
                </a:solidFill>
                <a:latin typeface="Shonar Bangla" pitchFamily="34" charset="0"/>
                <a:cs typeface="Shonar Bangla" pitchFamily="34" charset="0"/>
              </a:rPr>
              <a:t>ফসল চাষ</a:t>
            </a:r>
            <a:endParaRPr lang="ar-SA" sz="8800" dirty="0">
              <a:solidFill>
                <a:srgbClr val="FF0000"/>
              </a:solidFill>
            </a:endParaRPr>
          </a:p>
        </p:txBody>
      </p:sp>
    </p:spTree>
  </p:cSld>
  <p:clrMapOvr>
    <a:masterClrMapping/>
  </p:clrMapOvr>
  <p:transition advClick="0"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4d073222-5E-762x458.jpg"/>
          <p:cNvPicPr>
            <a:picLocks noChangeAspect="1"/>
          </p:cNvPicPr>
          <p:nvPr/>
        </p:nvPicPr>
        <p:blipFill>
          <a:blip r:embed="rId2"/>
          <a:stretch>
            <a:fillRect/>
          </a:stretch>
        </p:blipFill>
        <p:spPr>
          <a:xfrm>
            <a:off x="7986" y="0"/>
            <a:ext cx="9128028" cy="6858000"/>
          </a:xfrm>
          <a:prstGeom prst="rect">
            <a:avLst/>
          </a:prstGeom>
        </p:spPr>
      </p:pic>
      <p:sp>
        <p:nvSpPr>
          <p:cNvPr id="3" name="Rectangle 2"/>
          <p:cNvSpPr/>
          <p:nvPr/>
        </p:nvSpPr>
        <p:spPr>
          <a:xfrm>
            <a:off x="4327844" y="457200"/>
            <a:ext cx="4358956" cy="1323439"/>
          </a:xfrm>
          <a:prstGeom prst="rect">
            <a:avLst/>
          </a:prstGeom>
        </p:spPr>
        <p:txBody>
          <a:bodyPr wrap="square">
            <a:spAutoFit/>
          </a:bodyPr>
          <a:lstStyle/>
          <a:p>
            <a:r>
              <a:rPr lang="bn-BD" sz="8000" b="1" dirty="0" smtClean="0">
                <a:solidFill>
                  <a:srgbClr val="FF0000"/>
                </a:solidFill>
                <a:latin typeface="Shonar Bangla" pitchFamily="34" charset="0"/>
                <a:cs typeface="Shonar Bangla" pitchFamily="34" charset="0"/>
              </a:rPr>
              <a:t>ফসল চাষ</a:t>
            </a:r>
            <a:endParaRPr lang="ar-SA" sz="8000" dirty="0">
              <a:solidFill>
                <a:srgbClr val="FF0000"/>
              </a:solidFill>
            </a:endParaRPr>
          </a:p>
        </p:txBody>
      </p:sp>
    </p:spTree>
  </p:cSld>
  <p:clrMapOvr>
    <a:masterClrMapping/>
  </p:clrMapOvr>
  <p:transition advClick="0"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00-mother-with-calf.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304800" y="2362200"/>
            <a:ext cx="8502649" cy="1569660"/>
          </a:xfrm>
          <a:prstGeom prst="rect">
            <a:avLst/>
          </a:prstGeom>
        </p:spPr>
        <p:txBody>
          <a:bodyPr wrap="none">
            <a:spAutoFit/>
          </a:bodyPr>
          <a:lstStyle/>
          <a:p>
            <a:r>
              <a:rPr lang="bn-BD" sz="9600" b="1" dirty="0" smtClean="0">
                <a:solidFill>
                  <a:srgbClr val="FF0000"/>
                </a:solidFill>
              </a:rPr>
              <a:t>গবাদিপশু পালন</a:t>
            </a:r>
            <a:endParaRPr lang="ar-SA" sz="9600" b="1" dirty="0">
              <a:solidFill>
                <a:srgbClr val="FF0000"/>
              </a:solidFill>
            </a:endParaRPr>
          </a:p>
        </p:txBody>
      </p:sp>
    </p:spTree>
  </p:cSld>
  <p:clrMapOvr>
    <a:masterClrMapping/>
  </p:clrMapOvr>
  <p:transition advClick="0" advTm="2000">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ment-city.jp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143000" y="3395752"/>
            <a:ext cx="7010400" cy="1862048"/>
          </a:xfrm>
          <a:prstGeom prst="rect">
            <a:avLst/>
          </a:prstGeom>
        </p:spPr>
        <p:txBody>
          <a:bodyPr wrap="square">
            <a:spAutoFit/>
          </a:bodyPr>
          <a:lstStyle/>
          <a:p>
            <a:r>
              <a:rPr lang="bn-BD" sz="11500" dirty="0" smtClean="0">
                <a:solidFill>
                  <a:srgbClr val="FFFF00"/>
                </a:solidFill>
              </a:rPr>
              <a:t>বুটিক শপ</a:t>
            </a:r>
            <a:endParaRPr lang="ar-SA" sz="11500" dirty="0">
              <a:solidFill>
                <a:srgbClr val="FFFF00"/>
              </a:solidFill>
            </a:endParaRPr>
          </a:p>
        </p:txBody>
      </p:sp>
    </p:spTree>
  </p:cSld>
  <p:clrMapOvr>
    <a:masterClrMapping/>
  </p:clrMapOvr>
  <p:transition advClick="0" advTm="2000">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 (7).jpg"/>
          <p:cNvPicPr>
            <a:picLocks noChangeAspect="1"/>
          </p:cNvPicPr>
          <p:nvPr/>
        </p:nvPicPr>
        <p:blipFill>
          <a:blip r:embed="rId2"/>
          <a:stretch>
            <a:fillRect/>
          </a:stretch>
        </p:blipFill>
        <p:spPr>
          <a:xfrm>
            <a:off x="0" y="1"/>
            <a:ext cx="9127435" cy="6858000"/>
          </a:xfrm>
          <a:prstGeom prst="rect">
            <a:avLst/>
          </a:prstGeom>
        </p:spPr>
      </p:pic>
      <p:sp>
        <p:nvSpPr>
          <p:cNvPr id="3" name="Rectangle 2"/>
          <p:cNvSpPr/>
          <p:nvPr/>
        </p:nvSpPr>
        <p:spPr>
          <a:xfrm>
            <a:off x="2286000" y="1905506"/>
            <a:ext cx="5562600" cy="1569660"/>
          </a:xfrm>
          <a:prstGeom prst="rect">
            <a:avLst/>
          </a:prstGeom>
        </p:spPr>
        <p:txBody>
          <a:bodyPr wrap="square">
            <a:spAutoFit/>
          </a:bodyPr>
          <a:lstStyle/>
          <a:p>
            <a:r>
              <a:rPr lang="bn-BD" sz="9600" dirty="0" smtClean="0">
                <a:solidFill>
                  <a:srgbClr val="FFFF00"/>
                </a:solidFill>
              </a:rPr>
              <a:t>বুটিক শপ</a:t>
            </a:r>
            <a:endParaRPr lang="ar-SA" sz="9600" dirty="0">
              <a:solidFill>
                <a:srgbClr val="FFFF00"/>
              </a:solidFill>
            </a:endParaRPr>
          </a:p>
        </p:txBody>
      </p:sp>
    </p:spTree>
  </p:cSld>
  <p:clrMapOvr>
    <a:masterClrMapping/>
  </p:clrMapOvr>
  <p:transition advClick="0" advTm="200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5"/>
          </a:lnRef>
          <a:fillRef idx="2">
            <a:schemeClr val="accent5"/>
          </a:fillRef>
          <a:effectRef idx="1">
            <a:schemeClr val="accent5"/>
          </a:effectRef>
          <a:fontRef idx="minor">
            <a:schemeClr val="dk1"/>
          </a:fontRef>
        </p:style>
        <p:txBody>
          <a:bodyPr>
            <a:normAutofit/>
          </a:bodyPr>
          <a:lstStyle/>
          <a:p>
            <a:r>
              <a:rPr lang="bn-BD" sz="5400" b="1" dirty="0" smtClean="0">
                <a:solidFill>
                  <a:srgbClr val="FF0000"/>
                </a:solidFill>
                <a:latin typeface="Shonar Bangla" pitchFamily="34" charset="0"/>
              </a:rPr>
              <a:t>সকল চাকরির জন্য জীবনৃত্তান্ত আবশ্যক।</a:t>
            </a:r>
            <a:r>
              <a:rPr lang="bn-BD" b="1" dirty="0" smtClean="0">
                <a:solidFill>
                  <a:srgbClr val="FF0000"/>
                </a:solidFill>
                <a:latin typeface="Shonar Bangla" pitchFamily="34" charset="0"/>
              </a:rPr>
              <a:t/>
            </a:r>
            <a:br>
              <a:rPr lang="bn-BD" b="1" dirty="0" smtClean="0">
                <a:solidFill>
                  <a:srgbClr val="FF0000"/>
                </a:solidFill>
                <a:latin typeface="Shonar Bangla" pitchFamily="34" charset="0"/>
              </a:rPr>
            </a:br>
            <a:r>
              <a:rPr lang="bn-BD" b="1" dirty="0" smtClean="0">
                <a:solidFill>
                  <a:srgbClr val="FF0000"/>
                </a:solidFill>
                <a:latin typeface="Shonar Bangla" pitchFamily="34" charset="0"/>
              </a:rPr>
              <a:t>জীবনবৃত্তান্ত দুই প্রকার</a:t>
            </a:r>
            <a:br>
              <a:rPr lang="bn-BD" b="1" dirty="0" smtClean="0">
                <a:solidFill>
                  <a:srgbClr val="FF0000"/>
                </a:solidFill>
                <a:latin typeface="Shonar Bangla" pitchFamily="34" charset="0"/>
              </a:rPr>
            </a:br>
            <a:r>
              <a:rPr lang="bn-BD" b="1" dirty="0" smtClean="0">
                <a:solidFill>
                  <a:srgbClr val="FF0000"/>
                </a:solidFill>
                <a:latin typeface="Shonar Bangla" pitchFamily="34" charset="0"/>
              </a:rPr>
              <a:t>১।একাডেমিক জীবনবৃত্তান্তে এবং</a:t>
            </a:r>
            <a:br>
              <a:rPr lang="bn-BD" b="1" dirty="0" smtClean="0">
                <a:solidFill>
                  <a:srgbClr val="FF0000"/>
                </a:solidFill>
                <a:latin typeface="Shonar Bangla" pitchFamily="34" charset="0"/>
              </a:rPr>
            </a:br>
            <a:r>
              <a:rPr lang="bn-BD" b="1" dirty="0" smtClean="0">
                <a:solidFill>
                  <a:srgbClr val="FF0000"/>
                </a:solidFill>
                <a:latin typeface="Shonar Bangla" pitchFamily="34" charset="0"/>
              </a:rPr>
              <a:t>২।প্রফেশনাল জীবনবৃত্তান্ত ।</a:t>
            </a:r>
            <a:br>
              <a:rPr lang="bn-BD" b="1" dirty="0" smtClean="0">
                <a:solidFill>
                  <a:srgbClr val="FF0000"/>
                </a:solidFill>
                <a:latin typeface="Shonar Bangla" pitchFamily="34" charset="0"/>
              </a:rPr>
            </a:br>
            <a:endParaRPr lang="ar-SA" b="1" dirty="0">
              <a:solidFill>
                <a:srgbClr val="FF0000"/>
              </a:solidFill>
              <a:latin typeface="Shonar Bangla" pitchFamily="34" charset="0"/>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1143000"/>
          </a:xfrm>
          <a:solidFill>
            <a:schemeClr val="accent6">
              <a:lumMod val="20000"/>
              <a:lumOff val="80000"/>
            </a:schemeClr>
          </a:solidFill>
          <a:ln w="38100">
            <a:solidFill>
              <a:schemeClr val="accent6">
                <a:lumMod val="75000"/>
              </a:schemeClr>
            </a:solidFill>
          </a:ln>
        </p:spPr>
        <p:txBody>
          <a:bodyPr>
            <a:noAutofit/>
          </a:bodyPr>
          <a:lstStyle/>
          <a:p>
            <a:r>
              <a:rPr lang="en-US" sz="8800" b="1" dirty="0" err="1" smtClean="0">
                <a:solidFill>
                  <a:srgbClr val="00B050"/>
                </a:solidFill>
                <a:latin typeface="NikoshBAN" pitchFamily="2" charset="0"/>
                <a:cs typeface="NikoshBAN" pitchFamily="2" charset="0"/>
              </a:rPr>
              <a:t>শিক্ষক</a:t>
            </a:r>
            <a:r>
              <a:rPr lang="en-US" sz="8800" b="1" dirty="0" smtClean="0">
                <a:solidFill>
                  <a:srgbClr val="00B050"/>
                </a:solidFill>
                <a:latin typeface="NikoshBAN" pitchFamily="2" charset="0"/>
                <a:cs typeface="NikoshBAN" pitchFamily="2" charset="0"/>
              </a:rPr>
              <a:t> </a:t>
            </a:r>
            <a:r>
              <a:rPr lang="en-US" sz="8800" b="1" dirty="0" err="1" smtClean="0">
                <a:solidFill>
                  <a:srgbClr val="00B050"/>
                </a:solidFill>
                <a:latin typeface="NikoshBAN" pitchFamily="2" charset="0"/>
                <a:cs typeface="NikoshBAN" pitchFamily="2" charset="0"/>
              </a:rPr>
              <a:t>পরিচিতি</a:t>
            </a:r>
            <a:r>
              <a:rPr lang="en-US" sz="8800" b="1" dirty="0" smtClean="0">
                <a:solidFill>
                  <a:srgbClr val="00B050"/>
                </a:solidFill>
                <a:latin typeface="NikoshBAN" pitchFamily="2" charset="0"/>
                <a:cs typeface="NikoshBAN" pitchFamily="2" charset="0"/>
              </a:rPr>
              <a:t> </a:t>
            </a:r>
            <a:endParaRPr lang="en-US" sz="8800" b="1" dirty="0">
              <a:solidFill>
                <a:srgbClr val="00B050"/>
              </a:solidFill>
              <a:latin typeface="NikoshBAN" pitchFamily="2" charset="0"/>
              <a:cs typeface="NikoshBAN" pitchFamily="2" charset="0"/>
            </a:endParaRPr>
          </a:p>
        </p:txBody>
      </p:sp>
      <p:sp>
        <p:nvSpPr>
          <p:cNvPr id="3" name="Content Placeholder 2"/>
          <p:cNvSpPr>
            <a:spLocks noGrp="1"/>
          </p:cNvSpPr>
          <p:nvPr>
            <p:ph idx="1"/>
          </p:nvPr>
        </p:nvSpPr>
        <p:spPr/>
        <p:txBody>
          <a:bodyPr/>
          <a:lstStyle/>
          <a:p>
            <a:pPr>
              <a:buNone/>
            </a:pP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TextBox 4"/>
          <p:cNvSpPr txBox="1"/>
          <p:nvPr/>
        </p:nvSpPr>
        <p:spPr>
          <a:xfrm>
            <a:off x="2743200" y="2286000"/>
            <a:ext cx="6400800" cy="3385542"/>
          </a:xfrm>
          <a:prstGeom prst="rect">
            <a:avLst/>
          </a:prstGeom>
          <a:noFill/>
          <a:ln w="38100">
            <a:solidFill>
              <a:srgbClr val="FFC000"/>
            </a:solidFill>
          </a:ln>
        </p:spPr>
        <p:txBody>
          <a:bodyPr wrap="square" rtlCol="0">
            <a:spAutoFit/>
          </a:bodyPr>
          <a:lstStyle/>
          <a:p>
            <a:pPr algn="ctr"/>
            <a:r>
              <a:rPr lang="en-US" sz="4400" dirty="0" smtClean="0">
                <a:solidFill>
                  <a:srgbClr val="0070C0"/>
                </a:solidFill>
                <a:latin typeface="NikoshBAN" pitchFamily="2" charset="0"/>
                <a:cs typeface="NikoshBAN" pitchFamily="2" charset="0"/>
              </a:rPr>
              <a:t>    </a:t>
            </a:r>
            <a:r>
              <a:rPr lang="en-US" sz="5400" b="1" dirty="0" err="1" smtClean="0">
                <a:solidFill>
                  <a:srgbClr val="0070C0"/>
                </a:solidFill>
                <a:latin typeface="Shonar Bangla" pitchFamily="34" charset="0"/>
                <a:cs typeface="Shonar Bangla" pitchFamily="34" charset="0"/>
              </a:rPr>
              <a:t>মোহাম্মদ</a:t>
            </a:r>
            <a:r>
              <a:rPr lang="en-US" sz="5400" b="1" dirty="0" smtClean="0">
                <a:solidFill>
                  <a:srgbClr val="0070C0"/>
                </a:solidFill>
                <a:latin typeface="Shonar Bangla" pitchFamily="34" charset="0"/>
                <a:cs typeface="Shonar Bangla" pitchFamily="34" charset="0"/>
              </a:rPr>
              <a:t> </a:t>
            </a:r>
            <a:r>
              <a:rPr lang="en-US" sz="5400" b="1" dirty="0" err="1" smtClean="0">
                <a:solidFill>
                  <a:srgbClr val="0070C0"/>
                </a:solidFill>
                <a:latin typeface="Shonar Bangla" pitchFamily="34" charset="0"/>
                <a:cs typeface="Shonar Bangla" pitchFamily="34" charset="0"/>
              </a:rPr>
              <a:t>নুরুল</a:t>
            </a:r>
            <a:r>
              <a:rPr lang="en-US" sz="5400" b="1" dirty="0" smtClean="0">
                <a:solidFill>
                  <a:srgbClr val="0070C0"/>
                </a:solidFill>
                <a:latin typeface="Shonar Bangla" pitchFamily="34" charset="0"/>
                <a:cs typeface="Shonar Bangla" pitchFamily="34" charset="0"/>
              </a:rPr>
              <a:t> </a:t>
            </a:r>
            <a:r>
              <a:rPr lang="en-US" sz="5400" b="1" dirty="0" err="1" smtClean="0">
                <a:solidFill>
                  <a:srgbClr val="0070C0"/>
                </a:solidFill>
                <a:latin typeface="Shonar Bangla" pitchFamily="34" charset="0"/>
                <a:cs typeface="Shonar Bangla" pitchFamily="34" charset="0"/>
              </a:rPr>
              <a:t>মোস্তফা</a:t>
            </a:r>
            <a:endParaRPr lang="en-US" sz="5400" b="1" dirty="0" smtClean="0">
              <a:solidFill>
                <a:srgbClr val="0070C0"/>
              </a:solidFill>
              <a:latin typeface="Shonar Bangla" pitchFamily="34" charset="0"/>
              <a:cs typeface="Shonar Bangla" pitchFamily="34" charset="0"/>
            </a:endParaRPr>
          </a:p>
          <a:p>
            <a:pPr algn="ctr"/>
            <a:r>
              <a:rPr lang="en-US" sz="4000" b="1" dirty="0" err="1" smtClean="0">
                <a:solidFill>
                  <a:srgbClr val="0070C0"/>
                </a:solidFill>
                <a:latin typeface="Shonar Bangla" pitchFamily="34" charset="0"/>
                <a:cs typeface="Shonar Bangla" pitchFamily="34" charset="0"/>
              </a:rPr>
              <a:t>সহকারি</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শিক্ষক</a:t>
            </a:r>
            <a:endParaRPr lang="en-US" sz="4000" b="1" dirty="0" smtClean="0">
              <a:solidFill>
                <a:srgbClr val="0070C0"/>
              </a:solidFill>
              <a:latin typeface="Shonar Bangla" pitchFamily="34" charset="0"/>
              <a:cs typeface="Shonar Bangla" pitchFamily="34" charset="0"/>
            </a:endParaRPr>
          </a:p>
          <a:p>
            <a:pPr algn="ctr"/>
            <a:r>
              <a:rPr lang="en-US" sz="4000" b="1" dirty="0" err="1" smtClean="0">
                <a:solidFill>
                  <a:srgbClr val="0070C0"/>
                </a:solidFill>
                <a:latin typeface="Shonar Bangla" pitchFamily="34" charset="0"/>
                <a:cs typeface="Shonar Bangla" pitchFamily="34" charset="0"/>
              </a:rPr>
              <a:t>চট্টগ্রাম</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ক্যান্টনমেন্ট</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পাবলিক</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কলেজ</a:t>
            </a:r>
            <a:endParaRPr lang="en-US" sz="4000" b="1" dirty="0" smtClean="0">
              <a:solidFill>
                <a:srgbClr val="0070C0"/>
              </a:solidFill>
              <a:latin typeface="Shonar Bangla" pitchFamily="34" charset="0"/>
              <a:cs typeface="Shonar Bangla" pitchFamily="34" charset="0"/>
            </a:endParaRPr>
          </a:p>
          <a:p>
            <a:pPr algn="ctr"/>
            <a:r>
              <a:rPr lang="en-US" sz="4000" b="1" dirty="0" err="1" smtClean="0">
                <a:solidFill>
                  <a:srgbClr val="0070C0"/>
                </a:solidFill>
                <a:latin typeface="Shonar Bangla" pitchFamily="34" charset="0"/>
                <a:cs typeface="Shonar Bangla" pitchFamily="34" charset="0"/>
              </a:rPr>
              <a:t>বিষয়</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ক্যারিয়ার</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শিক্ষা</a:t>
            </a:r>
            <a:endParaRPr lang="en-US" sz="4000" b="1" dirty="0" smtClean="0">
              <a:solidFill>
                <a:srgbClr val="0070C0"/>
              </a:solidFill>
              <a:latin typeface="Shonar Bangla" pitchFamily="34" charset="0"/>
              <a:cs typeface="Shonar Bangla" pitchFamily="34" charset="0"/>
            </a:endParaRPr>
          </a:p>
          <a:p>
            <a:pPr algn="ctr"/>
            <a:r>
              <a:rPr lang="en-US" sz="4000" b="1" dirty="0" err="1" smtClean="0">
                <a:solidFill>
                  <a:srgbClr val="0070C0"/>
                </a:solidFill>
                <a:latin typeface="Shonar Bangla" pitchFamily="34" charset="0"/>
                <a:cs typeface="Shonar Bangla" pitchFamily="34" charset="0"/>
              </a:rPr>
              <a:t>আইডি</a:t>
            </a:r>
            <a:r>
              <a:rPr lang="en-US" sz="4000" b="1" dirty="0" smtClean="0">
                <a:solidFill>
                  <a:srgbClr val="0070C0"/>
                </a:solidFill>
                <a:latin typeface="Shonar Bangla" pitchFamily="34" charset="0"/>
                <a:cs typeface="Shonar Bangla" pitchFamily="34" charset="0"/>
              </a:rPr>
              <a:t> </a:t>
            </a:r>
            <a:r>
              <a:rPr lang="en-US" sz="4000" b="1" dirty="0" err="1" smtClean="0">
                <a:solidFill>
                  <a:srgbClr val="0070C0"/>
                </a:solidFill>
                <a:latin typeface="Shonar Bangla" pitchFamily="34" charset="0"/>
                <a:cs typeface="Shonar Bangla" pitchFamily="34" charset="0"/>
              </a:rPr>
              <a:t>নং</a:t>
            </a:r>
            <a:r>
              <a:rPr lang="en-US" sz="4000" b="1" dirty="0" smtClean="0">
                <a:solidFill>
                  <a:srgbClr val="0070C0"/>
                </a:solidFill>
                <a:latin typeface="Shonar Bangla" pitchFamily="34" charset="0"/>
                <a:cs typeface="Shonar Bangla" pitchFamily="34" charset="0"/>
              </a:rPr>
              <a:t>: ১২০০০১০৮</a:t>
            </a:r>
            <a:endParaRPr lang="en-US" sz="4000" b="1" dirty="0">
              <a:solidFill>
                <a:srgbClr val="0070C0"/>
              </a:solidFill>
              <a:latin typeface="Shonar Bangla" pitchFamily="34" charset="0"/>
              <a:cs typeface="Shonar Bangla" pitchFamily="34" charset="0"/>
            </a:endParaRPr>
          </a:p>
        </p:txBody>
      </p:sp>
      <p:pic>
        <p:nvPicPr>
          <p:cNvPr id="6" name="Picture 5"/>
          <p:cNvPicPr>
            <a:picLocks noChangeAspect="1" noChangeArrowheads="1"/>
          </p:cNvPicPr>
          <p:nvPr/>
        </p:nvPicPr>
        <p:blipFill>
          <a:blip r:embed="rId2"/>
          <a:srcRect/>
          <a:stretch>
            <a:fillRect/>
          </a:stretch>
        </p:blipFill>
        <p:spPr bwMode="auto">
          <a:xfrm>
            <a:off x="0" y="1371600"/>
            <a:ext cx="2590800" cy="2590800"/>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bn-BD" sz="6000" b="1" dirty="0" smtClean="0"/>
              <a:t>মূল্যায়ণ</a:t>
            </a:r>
            <a:endParaRPr lang="ar-SA" sz="6000" b="1"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endParaRPr lang="bn-BD" sz="3600" b="1" dirty="0" smtClean="0"/>
          </a:p>
          <a:p>
            <a:endParaRPr lang="bn-BD" sz="2000" b="1" dirty="0" smtClean="0"/>
          </a:p>
          <a:p>
            <a:r>
              <a:rPr lang="bn-BD" sz="3600" b="1" dirty="0" smtClean="0"/>
              <a:t>১। আন্তর্জাতিক পর্যায়ে কাজের সুযোগের ক্ষেত্র সম্পর্কে আলোচনা কর।</a:t>
            </a:r>
          </a:p>
          <a:p>
            <a:r>
              <a:rPr lang="bn-BD" sz="3600" b="1" dirty="0" smtClean="0"/>
              <a:t>২।গবাদি পশুপালন বাংলাদেশের কৃষিতে কী ভূমিকা পালন করছে </a:t>
            </a:r>
            <a:endParaRPr lang="ar-SA" sz="3600" b="1" dirty="0"/>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43" y="274637"/>
            <a:ext cx="7886700" cy="132556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bn-BD" sz="7200" b="1" dirty="0" smtClean="0">
                <a:solidFill>
                  <a:schemeClr val="accent4">
                    <a:lumMod val="75000"/>
                  </a:schemeClr>
                </a:solidFill>
                <a:latin typeface="NikoshBAN" panose="02000000000000000000" pitchFamily="2" charset="0"/>
                <a:cs typeface="NikoshBAN" panose="02000000000000000000" pitchFamily="2" charset="0"/>
              </a:rPr>
              <a:t>বাড়ির কাজ</a:t>
            </a:r>
            <a:endParaRPr lang="en-US" sz="7200" b="1" dirty="0">
              <a:solidFill>
                <a:schemeClr val="accent4">
                  <a:lumMod val="75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612443" y="1948456"/>
            <a:ext cx="7886700" cy="4351338"/>
          </a:xfrm>
        </p:spPr>
        <p:style>
          <a:lnRef idx="3">
            <a:schemeClr val="lt1"/>
          </a:lnRef>
          <a:fillRef idx="1">
            <a:schemeClr val="accent3"/>
          </a:fillRef>
          <a:effectRef idx="1">
            <a:schemeClr val="accent3"/>
          </a:effectRef>
          <a:fontRef idx="minor">
            <a:schemeClr val="lt1"/>
          </a:fontRef>
        </p:style>
        <p:txBody>
          <a:bodyPr>
            <a:normAutofit/>
          </a:bodyPr>
          <a:lstStyle/>
          <a:p>
            <a:pPr marL="0" indent="0">
              <a:buNone/>
            </a:pPr>
            <a:endParaRPr lang="bn-BD" sz="4400" b="1" dirty="0" smtClean="0">
              <a:solidFill>
                <a:srgbClr val="0070C0"/>
              </a:solidFill>
              <a:latin typeface="NikoshBAN" panose="02000000000000000000" pitchFamily="2" charset="0"/>
              <a:cs typeface="NikoshBAN" panose="02000000000000000000" pitchFamily="2" charset="0"/>
            </a:endParaRPr>
          </a:p>
          <a:p>
            <a:pPr marL="0" indent="0">
              <a:buNone/>
            </a:pPr>
            <a:endParaRPr lang="bn-BD" sz="4400" b="1" dirty="0" smtClean="0">
              <a:solidFill>
                <a:srgbClr val="0070C0"/>
              </a:solidFill>
              <a:latin typeface="NikoshBAN" panose="02000000000000000000" pitchFamily="2" charset="0"/>
              <a:cs typeface="NikoshBAN" panose="02000000000000000000" pitchFamily="2" charset="0"/>
            </a:endParaRPr>
          </a:p>
          <a:p>
            <a:pPr marL="0" indent="0">
              <a:buNone/>
            </a:pPr>
            <a:r>
              <a:rPr lang="bn-BD" sz="4400" b="1" dirty="0" smtClean="0">
                <a:solidFill>
                  <a:srgbClr val="0070C0"/>
                </a:solidFill>
                <a:latin typeface="NikoshBAN" panose="02000000000000000000" pitchFamily="2" charset="0"/>
                <a:cs typeface="NikoshBAN" panose="02000000000000000000" pitchFamily="2" charset="0"/>
              </a:rPr>
              <a:t>একটি প্রফেশনাল বা পেশাদার জীবনবৃত্তান্ত প্রস্তুত করে আনবে।</a:t>
            </a:r>
            <a:endParaRPr lang="en-US" sz="44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68106340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338569" cy="6857999"/>
          </a:xfrm>
        </p:spPr>
      </p:pic>
      <p:sp>
        <p:nvSpPr>
          <p:cNvPr id="2" name="Title 1"/>
          <p:cNvSpPr>
            <a:spLocks noGrp="1"/>
          </p:cNvSpPr>
          <p:nvPr>
            <p:ph type="title"/>
          </p:nvPr>
        </p:nvSpPr>
        <p:spPr>
          <a:xfrm>
            <a:off x="0" y="0"/>
            <a:ext cx="9144000" cy="6858001"/>
          </a:xfrm>
        </p:spPr>
        <p:txBody>
          <a:bodyPr>
            <a:noAutofit/>
          </a:bodyPr>
          <a:lstStyle/>
          <a:p>
            <a:pPr algn="ctr"/>
            <a:r>
              <a:rPr lang="bn-BD" sz="9600" b="1" dirty="0" smtClean="0">
                <a:solidFill>
                  <a:srgbClr val="0070C0"/>
                </a:solidFill>
                <a:latin typeface="NikoshBAN" panose="02000000000000000000" pitchFamily="2" charset="0"/>
                <a:cs typeface="NikoshBAN" panose="02000000000000000000" pitchFamily="2" charset="0"/>
              </a:rPr>
              <a:t>ধন্যবাদ</a:t>
            </a:r>
            <a:endParaRPr lang="en-US" sz="9600" b="1"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23194561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38100">
            <a:solidFill>
              <a:schemeClr val="tx1"/>
            </a:solidFill>
          </a:ln>
        </p:spPr>
        <p:txBody>
          <a:bodyPr>
            <a:normAutofit/>
          </a:bodyPr>
          <a:lstStyle/>
          <a:p>
            <a:r>
              <a:rPr lang="en-US" sz="6600" b="1" dirty="0" err="1" smtClean="0">
                <a:solidFill>
                  <a:srgbClr val="C00000"/>
                </a:solidFill>
                <a:latin typeface="NikoshBAN" pitchFamily="2" charset="0"/>
                <a:cs typeface="NikoshBAN" pitchFamily="2" charset="0"/>
              </a:rPr>
              <a:t>পাঠ</a:t>
            </a:r>
            <a:r>
              <a:rPr lang="en-US" sz="6600" b="1" dirty="0" smtClean="0">
                <a:solidFill>
                  <a:srgbClr val="C00000"/>
                </a:solidFill>
                <a:latin typeface="NikoshBAN" pitchFamily="2" charset="0"/>
                <a:cs typeface="NikoshBAN" pitchFamily="2" charset="0"/>
              </a:rPr>
              <a:t> </a:t>
            </a:r>
            <a:r>
              <a:rPr lang="en-US" sz="6600" b="1" dirty="0" err="1" smtClean="0">
                <a:solidFill>
                  <a:srgbClr val="C00000"/>
                </a:solidFill>
                <a:latin typeface="NikoshBAN" pitchFamily="2" charset="0"/>
                <a:cs typeface="NikoshBAN" pitchFamily="2" charset="0"/>
              </a:rPr>
              <a:t>পরিচিতি</a:t>
            </a:r>
            <a:r>
              <a:rPr lang="en-US" sz="6600" b="1" dirty="0" smtClean="0">
                <a:solidFill>
                  <a:srgbClr val="C00000"/>
                </a:solidFill>
                <a:latin typeface="NikoshBAN" pitchFamily="2" charset="0"/>
                <a:cs typeface="NikoshBAN" pitchFamily="2" charset="0"/>
              </a:rPr>
              <a:t>  </a:t>
            </a:r>
            <a:endParaRPr lang="en-US" sz="6600" b="1" dirty="0">
              <a:solidFill>
                <a:srgbClr val="C00000"/>
              </a:solidFill>
              <a:latin typeface="NikoshBAN" pitchFamily="2" charset="0"/>
              <a:cs typeface="NikoshBAN" pitchFamily="2" charset="0"/>
            </a:endParaRPr>
          </a:p>
        </p:txBody>
      </p:sp>
      <p:sp>
        <p:nvSpPr>
          <p:cNvPr id="3" name="Content Placeholder 2"/>
          <p:cNvSpPr>
            <a:spLocks noGrp="1"/>
          </p:cNvSpPr>
          <p:nvPr>
            <p:ph idx="1"/>
          </p:nvPr>
        </p:nvSpPr>
        <p:spPr>
          <a:xfrm>
            <a:off x="0" y="1752600"/>
            <a:ext cx="9144000" cy="5105400"/>
          </a:xfrm>
          <a:ln/>
        </p:spPr>
        <p:style>
          <a:lnRef idx="1">
            <a:schemeClr val="accent6"/>
          </a:lnRef>
          <a:fillRef idx="2">
            <a:schemeClr val="accent6"/>
          </a:fillRef>
          <a:effectRef idx="1">
            <a:schemeClr val="accent6"/>
          </a:effectRef>
          <a:fontRef idx="minor">
            <a:schemeClr val="dk1"/>
          </a:fontRef>
        </p:style>
        <p:txBody>
          <a:bodyPr>
            <a:normAutofit/>
          </a:bodyPr>
          <a:lstStyle/>
          <a:p>
            <a:pPr algn="ctr">
              <a:buNone/>
            </a:pPr>
            <a:r>
              <a:rPr lang="en-US" sz="3600" b="1" dirty="0" err="1" smtClean="0">
                <a:solidFill>
                  <a:srgbClr val="00B050"/>
                </a:solidFill>
                <a:latin typeface="NikoshBAN" pitchFamily="2" charset="0"/>
                <a:cs typeface="NikoshBAN" pitchFamily="2" charset="0"/>
              </a:rPr>
              <a:t>শ্রেনিঃ-দশম</a:t>
            </a:r>
            <a:endParaRPr lang="en-US" sz="3600" b="1" dirty="0" smtClean="0">
              <a:solidFill>
                <a:srgbClr val="00B050"/>
              </a:solidFill>
              <a:latin typeface="NikoshBAN" pitchFamily="2" charset="0"/>
              <a:cs typeface="NikoshBAN" pitchFamily="2" charset="0"/>
            </a:endParaRPr>
          </a:p>
          <a:p>
            <a:pPr algn="ctr">
              <a:buNone/>
            </a:pPr>
            <a:r>
              <a:rPr lang="en-US" sz="3600" b="1" dirty="0" err="1" smtClean="0">
                <a:solidFill>
                  <a:srgbClr val="00B050"/>
                </a:solidFill>
                <a:latin typeface="NikoshBAN" pitchFamily="2" charset="0"/>
                <a:cs typeface="NikoshBAN" pitchFamily="2" charset="0"/>
              </a:rPr>
              <a:t>বিষয়ঃ</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ক্যারিয়ার</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শিক্ষা</a:t>
            </a:r>
            <a:endParaRPr lang="en-US" sz="3600" b="1" dirty="0" smtClean="0">
              <a:solidFill>
                <a:srgbClr val="00B050"/>
              </a:solidFill>
              <a:latin typeface="NikoshBAN" pitchFamily="2" charset="0"/>
              <a:cs typeface="NikoshBAN" pitchFamily="2" charset="0"/>
            </a:endParaRPr>
          </a:p>
          <a:p>
            <a:pPr algn="ctr">
              <a:buNone/>
            </a:pPr>
            <a:r>
              <a:rPr lang="en-US" sz="3600" b="1" dirty="0" err="1" smtClean="0">
                <a:solidFill>
                  <a:srgbClr val="00B050"/>
                </a:solidFill>
                <a:latin typeface="NikoshBAN" pitchFamily="2" charset="0"/>
                <a:cs typeface="NikoshBAN" pitchFamily="2" charset="0"/>
              </a:rPr>
              <a:t>অধ্যায়ঃ-চতুর্থ</a:t>
            </a:r>
            <a:r>
              <a:rPr lang="en-US" sz="3600" b="1" dirty="0" smtClean="0">
                <a:solidFill>
                  <a:srgbClr val="00B050"/>
                </a:solidFill>
                <a:latin typeface="NikoshBAN" pitchFamily="2" charset="0"/>
                <a:cs typeface="NikoshBAN" pitchFamily="2" charset="0"/>
              </a:rPr>
              <a:t>  </a:t>
            </a:r>
          </a:p>
          <a:p>
            <a:pPr algn="ctr">
              <a:buNone/>
            </a:pPr>
            <a:r>
              <a:rPr lang="en-US" sz="3600" b="1" dirty="0" err="1" smtClean="0">
                <a:solidFill>
                  <a:srgbClr val="00B050"/>
                </a:solidFill>
                <a:latin typeface="NikoshBAN" pitchFamily="2" charset="0"/>
                <a:cs typeface="NikoshBAN" pitchFamily="2" charset="0"/>
              </a:rPr>
              <a:t>পাঠ</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আমি</a:t>
            </a:r>
            <a:r>
              <a:rPr lang="en-US" sz="3600" b="1" dirty="0" smtClean="0">
                <a:solidFill>
                  <a:srgbClr val="00B050"/>
                </a:solidFill>
                <a:latin typeface="NikoshBAN" pitchFamily="2" charset="0"/>
                <a:cs typeface="NikoshBAN" pitchFamily="2" charset="0"/>
              </a:rPr>
              <a:t> ও </a:t>
            </a:r>
            <a:r>
              <a:rPr lang="en-US" sz="3600" b="1" dirty="0" err="1" smtClean="0">
                <a:solidFill>
                  <a:srgbClr val="00B050"/>
                </a:solidFill>
                <a:latin typeface="NikoshBAN" pitchFamily="2" charset="0"/>
                <a:cs typeface="NikoshBAN" pitchFamily="2" charset="0"/>
              </a:rPr>
              <a:t>আমার</a:t>
            </a:r>
            <a:r>
              <a:rPr lang="en-US" sz="3600" b="1" dirty="0" smtClean="0">
                <a:solidFill>
                  <a:srgbClr val="00B050"/>
                </a:solidFill>
                <a:latin typeface="NikoshBAN" pitchFamily="2" charset="0"/>
                <a:cs typeface="NikoshBAN" pitchFamily="2" charset="0"/>
              </a:rPr>
              <a:t> </a:t>
            </a:r>
            <a:r>
              <a:rPr lang="en-US" sz="3600" b="1" dirty="0" err="1" smtClean="0">
                <a:solidFill>
                  <a:srgbClr val="00B050"/>
                </a:solidFill>
                <a:latin typeface="NikoshBAN" pitchFamily="2" charset="0"/>
                <a:cs typeface="NikoshBAN" pitchFamily="2" charset="0"/>
              </a:rPr>
              <a:t>কর্মক্ষেত্র</a:t>
            </a:r>
            <a:r>
              <a:rPr lang="en-US" sz="3600" b="1" dirty="0" smtClean="0">
                <a:solidFill>
                  <a:srgbClr val="00B050"/>
                </a:solidFill>
                <a:latin typeface="NikoshBAN" pitchFamily="2" charset="0"/>
                <a:cs typeface="NikoshBAN" pitchFamily="2" charset="0"/>
              </a:rPr>
              <a:t> </a:t>
            </a:r>
          </a:p>
          <a:p>
            <a:pPr algn="ctr">
              <a:buNone/>
            </a:pPr>
            <a:r>
              <a:rPr lang="en-US" sz="3600" b="1" dirty="0" smtClean="0">
                <a:solidFill>
                  <a:srgbClr val="00B050"/>
                </a:solidFill>
                <a:latin typeface="NikoshBAN" pitchFamily="2" charset="0"/>
                <a:cs typeface="NikoshBAN" pitchFamily="2" charset="0"/>
              </a:rPr>
              <a:t>(</a:t>
            </a:r>
            <a:r>
              <a:rPr lang="en-US" b="1" dirty="0" err="1" smtClean="0">
                <a:solidFill>
                  <a:srgbClr val="00B050"/>
                </a:solidFill>
                <a:latin typeface="NikoshBAN" pitchFamily="2" charset="0"/>
                <a:cs typeface="NikoshBAN" pitchFamily="2" charset="0"/>
              </a:rPr>
              <a:t>আন্তর্জাতিক</a:t>
            </a:r>
            <a:r>
              <a:rPr lang="en-US" b="1" dirty="0" smtClean="0">
                <a:solidFill>
                  <a:srgbClr val="00B050"/>
                </a:solidFill>
                <a:latin typeface="NikoshBAN" pitchFamily="2" charset="0"/>
                <a:cs typeface="NikoshBAN" pitchFamily="2" charset="0"/>
              </a:rPr>
              <a:t> </a:t>
            </a:r>
            <a:r>
              <a:rPr lang="en-US" b="1" dirty="0" err="1" smtClean="0">
                <a:solidFill>
                  <a:srgbClr val="00B050"/>
                </a:solidFill>
                <a:latin typeface="NikoshBAN" pitchFamily="2" charset="0"/>
                <a:cs typeface="NikoshBAN" pitchFamily="2" charset="0"/>
              </a:rPr>
              <a:t>পর্যায়</a:t>
            </a:r>
            <a:r>
              <a:rPr lang="en-US" b="1" dirty="0" smtClean="0">
                <a:solidFill>
                  <a:srgbClr val="00B050"/>
                </a:solidFill>
                <a:latin typeface="NikoshBAN" pitchFamily="2" charset="0"/>
                <a:cs typeface="NikoshBAN" pitchFamily="2" charset="0"/>
              </a:rPr>
              <a:t> ও </a:t>
            </a:r>
            <a:r>
              <a:rPr lang="en-US" b="1" dirty="0" err="1" smtClean="0">
                <a:solidFill>
                  <a:srgbClr val="00B050"/>
                </a:solidFill>
                <a:latin typeface="NikoshBAN" pitchFamily="2" charset="0"/>
                <a:cs typeface="NikoshBAN" pitchFamily="2" charset="0"/>
              </a:rPr>
              <a:t>আত্মকর্মসংস্থান</a:t>
            </a:r>
            <a:r>
              <a:rPr lang="en-US" b="1" dirty="0" smtClean="0">
                <a:solidFill>
                  <a:srgbClr val="00B050"/>
                </a:solidFill>
                <a:latin typeface="NikoshBAN" pitchFamily="2" charset="0"/>
                <a:cs typeface="NikoshBAN" pitchFamily="2" charset="0"/>
              </a:rPr>
              <a:t>)</a:t>
            </a:r>
            <a:endParaRPr lang="en-US" sz="3600" b="1" dirty="0" smtClean="0">
              <a:solidFill>
                <a:srgbClr val="00B050"/>
              </a:solidFill>
              <a:latin typeface="NikoshBAN" pitchFamily="2" charset="0"/>
              <a:cs typeface="NikoshBAN" pitchFamily="2" charset="0"/>
            </a:endParaRPr>
          </a:p>
          <a:p>
            <a:pPr algn="ctr">
              <a:buNone/>
            </a:pPr>
            <a:r>
              <a:rPr lang="en-US" sz="3600" b="1" dirty="0" smtClean="0">
                <a:solidFill>
                  <a:srgbClr val="00B050"/>
                </a:solidFill>
                <a:latin typeface="NikoshBAN" pitchFamily="2" charset="0"/>
                <a:cs typeface="NikoshBAN" pitchFamily="2" charset="0"/>
              </a:rPr>
              <a:t>সময়ঃ-৪০ </a:t>
            </a:r>
            <a:r>
              <a:rPr lang="en-US" sz="3600" b="1" dirty="0" err="1" smtClean="0">
                <a:solidFill>
                  <a:srgbClr val="00B050"/>
                </a:solidFill>
                <a:latin typeface="NikoshBAN" pitchFamily="2" charset="0"/>
                <a:cs typeface="NikoshBAN" pitchFamily="2" charset="0"/>
              </a:rPr>
              <a:t>মিনিট</a:t>
            </a:r>
            <a:r>
              <a:rPr lang="en-US" sz="3600" b="1" dirty="0" smtClean="0">
                <a:solidFill>
                  <a:srgbClr val="00B050"/>
                </a:solidFill>
                <a:latin typeface="NikoshBAN" pitchFamily="2" charset="0"/>
                <a:cs typeface="NikoshBAN" pitchFamily="2" charset="0"/>
              </a:rPr>
              <a:t> </a:t>
            </a:r>
          </a:p>
          <a:p>
            <a:pPr algn="ctr">
              <a:buNone/>
            </a:pPr>
            <a:r>
              <a:rPr lang="en-US" sz="3600" b="1" dirty="0" err="1" smtClean="0">
                <a:solidFill>
                  <a:srgbClr val="00B050"/>
                </a:solidFill>
                <a:latin typeface="NikoshBAN" pitchFamily="2" charset="0"/>
                <a:cs typeface="NikoshBAN" pitchFamily="2" charset="0"/>
              </a:rPr>
              <a:t>শিক্ষার্থীর</a:t>
            </a:r>
            <a:r>
              <a:rPr lang="en-US" sz="3600" b="1" dirty="0" smtClean="0">
                <a:solidFill>
                  <a:srgbClr val="00B050"/>
                </a:solidFill>
                <a:latin typeface="NikoshBAN" pitchFamily="2" charset="0"/>
                <a:cs typeface="NikoshBAN" pitchFamily="2" charset="0"/>
              </a:rPr>
              <a:t> সংখ্যাঃ-৫০জন</a:t>
            </a:r>
            <a:endParaRPr lang="en-US" sz="2800" b="1" dirty="0">
              <a:solidFill>
                <a:srgbClr val="00B050"/>
              </a:solidFill>
              <a:latin typeface="NikoshBAN" pitchFamily="2" charset="0"/>
              <a:cs typeface="NikoshBAN"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
                                        <p:tgtEl>
                                          <p:spTgt spid="3">
                                            <p:txEl>
                                              <p:pRg st="1" end="1"/>
                                            </p:txEl>
                                          </p:spTgt>
                                        </p:tgtEl>
                                      </p:cBhvr>
                                    </p:animEffect>
                                    <p:anim calcmode="lin" valueType="num">
                                      <p:cBhvr>
                                        <p:cTn id="20"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
                                        <p:tgtEl>
                                          <p:spTgt spid="3">
                                            <p:txEl>
                                              <p:pRg st="2" end="2"/>
                                            </p:txEl>
                                          </p:spTgt>
                                        </p:tgtEl>
                                      </p:cBhvr>
                                    </p:animEffect>
                                    <p:anim calcmode="lin" valueType="num">
                                      <p:cBhvr>
                                        <p:cTn id="2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
                                        <p:tgtEl>
                                          <p:spTgt spid="3">
                                            <p:txEl>
                                              <p:pRg st="3" end="3"/>
                                            </p:txEl>
                                          </p:spTgt>
                                        </p:tgtEl>
                                      </p:cBhvr>
                                    </p:animEffect>
                                    <p:anim calcmode="lin" valueType="num">
                                      <p:cBhvr>
                                        <p:cTn id="34"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
                                        <p:tgtEl>
                                          <p:spTgt spid="3">
                                            <p:txEl>
                                              <p:pRg st="4" end="4"/>
                                            </p:txEl>
                                          </p:spTgt>
                                        </p:tgtEl>
                                      </p:cBhvr>
                                    </p:animEffect>
                                    <p:anim calcmode="lin" valueType="num">
                                      <p:cBhvr>
                                        <p:cTn id="4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
                                        <p:tgtEl>
                                          <p:spTgt spid="3">
                                            <p:txEl>
                                              <p:pRg st="5" end="5"/>
                                            </p:txEl>
                                          </p:spTgt>
                                        </p:tgtEl>
                                      </p:cBhvr>
                                    </p:animEffect>
                                    <p:anim calcmode="lin" valueType="num">
                                      <p:cBhvr>
                                        <p:cTn id="48"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2" presetID="43" presetClass="entr" presetSubtype="0" fill="hold" nodeType="with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
                                        <p:tgtEl>
                                          <p:spTgt spid="3">
                                            <p:txEl>
                                              <p:pRg st="6" end="6"/>
                                            </p:txEl>
                                          </p:spTgt>
                                        </p:tgtEl>
                                      </p:cBhvr>
                                    </p:animEffect>
                                    <p:anim calcmode="lin" valueType="num">
                                      <p:cBhvr>
                                        <p:cTn id="55"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p:spPr>
        <p:style>
          <a:lnRef idx="1">
            <a:schemeClr val="accent6"/>
          </a:lnRef>
          <a:fillRef idx="2">
            <a:schemeClr val="accent6"/>
          </a:fillRef>
          <a:effectRef idx="1">
            <a:schemeClr val="accent6"/>
          </a:effectRef>
          <a:fontRef idx="minor">
            <a:schemeClr val="dk1"/>
          </a:fontRef>
        </p:style>
        <p:txBody>
          <a:bodyPr>
            <a:normAutofit/>
          </a:bodyPr>
          <a:lstStyle/>
          <a:p>
            <a:pPr algn="ctr">
              <a:buNone/>
            </a:pPr>
            <a:endParaRPr lang="en-US" sz="3600" b="1" dirty="0" smtClean="0">
              <a:solidFill>
                <a:srgbClr val="00B050"/>
              </a:solidFill>
              <a:latin typeface="NikoshBAN" pitchFamily="2" charset="0"/>
              <a:cs typeface="NikoshBAN" pitchFamily="2" charset="0"/>
            </a:endParaRPr>
          </a:p>
          <a:p>
            <a:pPr algn="ctr">
              <a:buNone/>
            </a:pPr>
            <a:endParaRPr lang="en-US" sz="3600" b="1" dirty="0" smtClean="0">
              <a:solidFill>
                <a:srgbClr val="00B050"/>
              </a:solidFill>
              <a:latin typeface="NikoshBAN" pitchFamily="2" charset="0"/>
              <a:cs typeface="NikoshBAN" pitchFamily="2" charset="0"/>
            </a:endParaRPr>
          </a:p>
          <a:p>
            <a:pPr algn="ctr">
              <a:buNone/>
            </a:pPr>
            <a:endParaRPr lang="en-US" sz="3600" b="1" dirty="0" smtClean="0">
              <a:solidFill>
                <a:srgbClr val="00B050"/>
              </a:solidFill>
              <a:latin typeface="NikoshBAN" pitchFamily="2" charset="0"/>
              <a:cs typeface="NikoshBAN" pitchFamily="2" charset="0"/>
            </a:endParaRPr>
          </a:p>
          <a:p>
            <a:pPr algn="ctr">
              <a:buNone/>
            </a:pPr>
            <a:r>
              <a:rPr lang="en-US" sz="6600" b="1" dirty="0" err="1" smtClean="0">
                <a:solidFill>
                  <a:srgbClr val="00B050"/>
                </a:solidFill>
                <a:latin typeface="NikoshBAN" pitchFamily="2" charset="0"/>
                <a:cs typeface="NikoshBAN" pitchFamily="2" charset="0"/>
              </a:rPr>
              <a:t>আমি</a:t>
            </a:r>
            <a:r>
              <a:rPr lang="en-US" sz="6600" b="1" dirty="0" smtClean="0">
                <a:solidFill>
                  <a:srgbClr val="00B050"/>
                </a:solidFill>
                <a:latin typeface="NikoshBAN" pitchFamily="2" charset="0"/>
                <a:cs typeface="NikoshBAN" pitchFamily="2" charset="0"/>
              </a:rPr>
              <a:t> ও </a:t>
            </a:r>
            <a:r>
              <a:rPr lang="en-US" sz="6600" b="1" dirty="0" err="1" smtClean="0">
                <a:solidFill>
                  <a:srgbClr val="00B050"/>
                </a:solidFill>
                <a:latin typeface="NikoshBAN" pitchFamily="2" charset="0"/>
                <a:cs typeface="NikoshBAN" pitchFamily="2" charset="0"/>
              </a:rPr>
              <a:t>আমার</a:t>
            </a:r>
            <a:r>
              <a:rPr lang="en-US" sz="6600" b="1" dirty="0" smtClean="0">
                <a:solidFill>
                  <a:srgbClr val="00B050"/>
                </a:solidFill>
                <a:latin typeface="NikoshBAN" pitchFamily="2" charset="0"/>
                <a:cs typeface="NikoshBAN" pitchFamily="2" charset="0"/>
              </a:rPr>
              <a:t> </a:t>
            </a:r>
            <a:r>
              <a:rPr lang="en-US" sz="6600" b="1" dirty="0" err="1" smtClean="0">
                <a:solidFill>
                  <a:srgbClr val="00B050"/>
                </a:solidFill>
                <a:latin typeface="NikoshBAN" pitchFamily="2" charset="0"/>
                <a:cs typeface="NikoshBAN" pitchFamily="2" charset="0"/>
              </a:rPr>
              <a:t>কর্মক্ষেত্র</a:t>
            </a:r>
            <a:r>
              <a:rPr lang="en-US" sz="6600" b="1" dirty="0" smtClean="0">
                <a:solidFill>
                  <a:srgbClr val="00B050"/>
                </a:solidFill>
                <a:latin typeface="NikoshBAN" pitchFamily="2" charset="0"/>
                <a:cs typeface="NikoshBAN" pitchFamily="2" charset="0"/>
              </a:rPr>
              <a:t> </a:t>
            </a:r>
          </a:p>
          <a:p>
            <a:pPr algn="ctr">
              <a:buNone/>
            </a:pPr>
            <a:r>
              <a:rPr lang="en-US" sz="6000" b="1" dirty="0" smtClean="0">
                <a:solidFill>
                  <a:srgbClr val="00B050"/>
                </a:solidFill>
                <a:latin typeface="NikoshBAN" pitchFamily="2" charset="0"/>
                <a:cs typeface="NikoshBAN" pitchFamily="2" charset="0"/>
              </a:rPr>
              <a:t>( </a:t>
            </a:r>
            <a:r>
              <a:rPr lang="en-US" sz="6000" b="1" dirty="0" err="1" smtClean="0">
                <a:solidFill>
                  <a:srgbClr val="00B050"/>
                </a:solidFill>
                <a:latin typeface="NikoshBAN" pitchFamily="2" charset="0"/>
                <a:cs typeface="NikoshBAN" pitchFamily="2" charset="0"/>
              </a:rPr>
              <a:t>আন্তর্জাতিক</a:t>
            </a:r>
            <a:r>
              <a:rPr lang="en-US" sz="6000" b="1" dirty="0" smtClean="0">
                <a:solidFill>
                  <a:srgbClr val="00B050"/>
                </a:solidFill>
                <a:latin typeface="NikoshBAN" pitchFamily="2" charset="0"/>
                <a:cs typeface="NikoshBAN" pitchFamily="2" charset="0"/>
              </a:rPr>
              <a:t> </a:t>
            </a:r>
            <a:r>
              <a:rPr lang="en-US" sz="6000" b="1" dirty="0" err="1" smtClean="0">
                <a:solidFill>
                  <a:srgbClr val="00B050"/>
                </a:solidFill>
                <a:latin typeface="NikoshBAN" pitchFamily="2" charset="0"/>
                <a:cs typeface="NikoshBAN" pitchFamily="2" charset="0"/>
              </a:rPr>
              <a:t>পর্যায়</a:t>
            </a:r>
            <a:r>
              <a:rPr lang="en-US" sz="6000" b="1" dirty="0" smtClean="0">
                <a:solidFill>
                  <a:srgbClr val="00B050"/>
                </a:solidFill>
                <a:latin typeface="NikoshBAN" pitchFamily="2" charset="0"/>
                <a:cs typeface="NikoshBAN" pitchFamily="2" charset="0"/>
              </a:rPr>
              <a:t> ও </a:t>
            </a:r>
            <a:r>
              <a:rPr lang="en-US" sz="6600" b="1" dirty="0" err="1" smtClean="0">
                <a:solidFill>
                  <a:srgbClr val="00B050"/>
                </a:solidFill>
                <a:latin typeface="Shonar Bangla" pitchFamily="34" charset="0"/>
                <a:cs typeface="Shonar Bangla" pitchFamily="34" charset="0"/>
              </a:rPr>
              <a:t>আত্মকর্মসংস্থান</a:t>
            </a:r>
            <a:r>
              <a:rPr lang="en-US" sz="6600" b="1" dirty="0" smtClean="0">
                <a:solidFill>
                  <a:srgbClr val="00B050"/>
                </a:solidFill>
                <a:latin typeface="NikoshBAN" pitchFamily="2" charset="0"/>
                <a:cs typeface="NikoshBAN" pitchFamily="2" charset="0"/>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
                                        <p:tgtEl>
                                          <p:spTgt spid="3">
                                            <p:txEl>
                                              <p:pRg st="3" end="3"/>
                                            </p:txEl>
                                          </p:spTgt>
                                        </p:tgtEl>
                                      </p:cBhvr>
                                    </p:animEffect>
                                    <p:anim calcmode="lin" valueType="num">
                                      <p:cBhvr>
                                        <p:cTn id="8"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
                                        <p:tgtEl>
                                          <p:spTgt spid="3">
                                            <p:txEl>
                                              <p:pRg st="4" end="4"/>
                                            </p:txEl>
                                          </p:spTgt>
                                        </p:tgtEl>
                                      </p:cBhvr>
                                    </p:animEffect>
                                    <p:anim calcmode="lin" valueType="num">
                                      <p:cBhvr>
                                        <p:cTn id="1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6000" b="1" dirty="0" err="1" smtClean="0">
                <a:latin typeface="Shonar Bangla" pitchFamily="34" charset="0"/>
              </a:rPr>
              <a:t>শিখন</a:t>
            </a:r>
            <a:r>
              <a:rPr lang="en-US" sz="6000" b="1" dirty="0" smtClean="0">
                <a:latin typeface="Shonar Bangla" pitchFamily="34" charset="0"/>
              </a:rPr>
              <a:t> </a:t>
            </a:r>
            <a:r>
              <a:rPr lang="en-US" sz="6000" b="1" dirty="0" err="1" smtClean="0">
                <a:latin typeface="Shonar Bangla" pitchFamily="34" charset="0"/>
              </a:rPr>
              <a:t>ফল</a:t>
            </a:r>
            <a:endParaRPr lang="ar-SA" sz="6000" b="1" dirty="0">
              <a:latin typeface="Shonar Bangla" pitchFamily="34" charset="0"/>
            </a:endParaRPr>
          </a:p>
        </p:txBody>
      </p:sp>
      <p:sp>
        <p:nvSpPr>
          <p:cNvPr id="3" name="TextBox 2"/>
          <p:cNvSpPr txBox="1"/>
          <p:nvPr/>
        </p:nvSpPr>
        <p:spPr>
          <a:xfrm>
            <a:off x="914400" y="2362200"/>
            <a:ext cx="7848600"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marL="342900" indent="-342900">
              <a:buAutoNum type="arabicParenR"/>
            </a:pPr>
            <a:r>
              <a:rPr lang="en-US" sz="3600" b="1" dirty="0" err="1" smtClean="0">
                <a:latin typeface="Shonar Bangla" pitchFamily="34" charset="0"/>
                <a:cs typeface="Shonar Bangla" pitchFamily="34" charset="0"/>
              </a:rPr>
              <a:t>বিভ্ন্নি</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পেশা</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সম্পর্কে</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জানতে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পারবে</a:t>
            </a:r>
            <a:endParaRPr lang="en-US" sz="3600" b="1" dirty="0" smtClean="0">
              <a:latin typeface="Shonar Bangla" pitchFamily="34" charset="0"/>
              <a:cs typeface="Shonar Bangla" pitchFamily="34" charset="0"/>
            </a:endParaRPr>
          </a:p>
          <a:p>
            <a:pPr marL="342900" indent="-342900">
              <a:buAutoNum type="arabicParenR"/>
            </a:pPr>
            <a:r>
              <a:rPr lang="en-US" sz="3600" b="1" dirty="0" err="1" smtClean="0">
                <a:latin typeface="Shonar Bangla" pitchFamily="34" charset="0"/>
                <a:cs typeface="Shonar Bangla" pitchFamily="34" charset="0"/>
              </a:rPr>
              <a:t>আন্তর্জাতিক</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পর্যায়ে</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কাজের</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ক্ষেত্রগুলো</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চিহ্নিত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করতে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পারেবে</a:t>
            </a:r>
            <a:r>
              <a:rPr lang="en-US" sz="3600" b="1" dirty="0" smtClean="0">
                <a:latin typeface="Shonar Bangla" pitchFamily="34" charset="0"/>
                <a:cs typeface="Shonar Bangla" pitchFamily="34" charset="0"/>
              </a:rPr>
              <a:t>।</a:t>
            </a:r>
          </a:p>
          <a:p>
            <a:pPr marL="342900" indent="-342900">
              <a:buAutoNum type="arabicParenR"/>
            </a:pPr>
            <a:r>
              <a:rPr lang="en-US" sz="3600" b="1" dirty="0" err="1" smtClean="0">
                <a:latin typeface="Shonar Bangla" pitchFamily="34" charset="0"/>
                <a:cs typeface="Shonar Bangla" pitchFamily="34" charset="0"/>
              </a:rPr>
              <a:t>আত্মকর্মসংস্থানের</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উপায়</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সম্পর্কে</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জানতে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পারবে</a:t>
            </a:r>
            <a:r>
              <a:rPr lang="en-US" sz="3600" b="1" dirty="0" smtClean="0">
                <a:latin typeface="Shonar Bangla" pitchFamily="34" charset="0"/>
                <a:cs typeface="Shonar Bangla" pitchFamily="34" charset="0"/>
              </a:rPr>
              <a:t>।</a:t>
            </a:r>
          </a:p>
          <a:p>
            <a:pPr marL="342900" indent="-342900">
              <a:buAutoNum type="arabicParenR"/>
            </a:pPr>
            <a:r>
              <a:rPr lang="en-US" sz="3600" b="1" dirty="0" err="1" smtClean="0">
                <a:latin typeface="Shonar Bangla" pitchFamily="34" charset="0"/>
                <a:cs typeface="Shonar Bangla" pitchFamily="34" charset="0"/>
              </a:rPr>
              <a:t>ভবিষ্যতে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কর্মক্ষেত্রে</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প্রবেশের</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জন্য</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নিজেকে</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প্রস্তুত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করতে</a:t>
            </a:r>
            <a:r>
              <a:rPr lang="en-US" sz="3600" b="1" dirty="0" smtClean="0">
                <a:latin typeface="Shonar Bangla" pitchFamily="34" charset="0"/>
                <a:cs typeface="Shonar Bangla" pitchFamily="34" charset="0"/>
              </a:rPr>
              <a:t> </a:t>
            </a:r>
            <a:r>
              <a:rPr lang="en-US" sz="3600" b="1" dirty="0" err="1" smtClean="0">
                <a:latin typeface="Shonar Bangla" pitchFamily="34" charset="0"/>
                <a:cs typeface="Shonar Bangla" pitchFamily="34" charset="0"/>
              </a:rPr>
              <a:t>পারবে</a:t>
            </a:r>
            <a:r>
              <a:rPr lang="en-US" sz="3600" b="1" dirty="0" smtClean="0">
                <a:latin typeface="Shonar Bangla" pitchFamily="34" charset="0"/>
                <a:cs typeface="Shonar Bangla" pitchFamily="34" charset="0"/>
              </a:rPr>
              <a:t>।</a:t>
            </a:r>
            <a:endParaRPr lang="ar-SA" sz="3600" b="1" dirty="0">
              <a:latin typeface="Shonar Bangla" pitchFamily="34"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dk1"/>
          </a:lnRef>
          <a:fillRef idx="2">
            <a:schemeClr val="dk1"/>
          </a:fillRef>
          <a:effectRef idx="1">
            <a:schemeClr val="dk1"/>
          </a:effectRef>
          <a:fontRef idx="minor">
            <a:schemeClr val="dk1"/>
          </a:fontRef>
        </p:style>
        <p:txBody>
          <a:bodyPr>
            <a:normAutofit fontScale="90000"/>
          </a:bodyPr>
          <a:lstStyle/>
          <a:p>
            <a:pPr algn="ctr"/>
            <a:r>
              <a:rPr lang="bn-BD" sz="6000" b="1" dirty="0" smtClean="0">
                <a:solidFill>
                  <a:srgbClr val="C00000"/>
                </a:solidFill>
                <a:latin typeface="Shonar Bangla" pitchFamily="34" charset="0"/>
                <a:cs typeface="Shonar Bangla" pitchFamily="34" charset="0"/>
              </a:rPr>
              <a:t>আন্তর্জাতিক পর্যায়ে কাজের সুযোগ</a:t>
            </a:r>
            <a:endParaRPr lang="en-US" sz="6000" b="1" dirty="0">
              <a:solidFill>
                <a:srgbClr val="C00000"/>
              </a:solidFill>
              <a:latin typeface="Shonar Bangla" pitchFamily="34" charset="0"/>
              <a:cs typeface="Shonar Bangla" pitchFamily="34" charset="0"/>
            </a:endParaRPr>
          </a:p>
        </p:txBody>
      </p:sp>
      <p:sp>
        <p:nvSpPr>
          <p:cNvPr id="3" name="Content Placeholder 2"/>
          <p:cNvSpPr>
            <a:spLocks noGrp="1"/>
          </p:cNvSpPr>
          <p:nvPr>
            <p:ph idx="1"/>
          </p:nvPr>
        </p:nvSpPr>
        <p:spPr>
          <a:ln/>
        </p:spPr>
        <p:style>
          <a:lnRef idx="1">
            <a:schemeClr val="accent4"/>
          </a:lnRef>
          <a:fillRef idx="3">
            <a:schemeClr val="accent4"/>
          </a:fillRef>
          <a:effectRef idx="2">
            <a:schemeClr val="accent4"/>
          </a:effectRef>
          <a:fontRef idx="minor">
            <a:schemeClr val="lt1"/>
          </a:fontRef>
        </p:style>
        <p:txBody>
          <a:bodyPr/>
          <a:lstStyle/>
          <a:p>
            <a:pPr marL="0" indent="0">
              <a:buNone/>
            </a:pPr>
            <a:r>
              <a:rPr lang="bn-BD" b="1" dirty="0" smtClean="0"/>
              <a:t>আমাদের অনেকেরই আত্মীয়-স্বজনের মধ্যে কেউ না কেউ আছেন ‍যিনি দেশের বাইরে চাকরি করেন। বিদেশে কর্মরত বাংলাদেশিরা দেশে পরিবারের জন্য অর্থ পাঠান।এতে বাংলাদেশে বৈদেশিক মুদ্রা বিশেষ করে ডলারের রিজার্ভ বৃদ্ধি পায়, যা আমাদের অর্থনীতির জন্য অত্যন্ত গুরুত্বপূর্ণ। তাই বিদেশে চাকরির মাধ্যমে শুধু নিজের পরিবারের স্বচ্ছলতা আসে তা নয়, এতে দেশের অর্থনীতি ও অনেক সমৃদ্ধ হয়।</a:t>
            </a:r>
            <a:endParaRPr lang="en-US" sz="2400" b="1" dirty="0">
              <a:solidFill>
                <a:schemeClr val="accent6">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5749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1" nodeType="click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fade">
                                      <p:cBhvr>
                                        <p:cTn id="29" dur="1000"/>
                                        <p:tgtEl>
                                          <p:spTgt spid="3">
                                            <p:bg/>
                                          </p:spTgt>
                                        </p:tgtEl>
                                      </p:cBhvr>
                                    </p:animEffect>
                                    <p:anim calcmode="lin" valueType="num">
                                      <p:cBhvr>
                                        <p:cTn id="30" dur="1000" fill="hold"/>
                                        <p:tgtEl>
                                          <p:spTgt spid="3">
                                            <p:bg/>
                                          </p:spTgt>
                                        </p:tgtEl>
                                        <p:attrNameLst>
                                          <p:attrName>ppt_x</p:attrName>
                                        </p:attrNameLst>
                                      </p:cBhvr>
                                      <p:tavLst>
                                        <p:tav tm="0">
                                          <p:val>
                                            <p:strVal val="#ppt_x"/>
                                          </p:val>
                                        </p:tav>
                                        <p:tav tm="100000">
                                          <p:val>
                                            <p:strVal val="#ppt_x"/>
                                          </p:val>
                                        </p:tav>
                                      </p:tavLst>
                                    </p:anim>
                                    <p:anim calcmode="lin" valueType="num">
                                      <p:cBhvr>
                                        <p:cTn id="31"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anim calcmode="lin" valueType="num">
                                      <p:cBhvr>
                                        <p:cTn id="3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P spid="3" grpI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teacher_day_spot.jpg"/>
          <p:cNvPicPr>
            <a:picLocks noChangeAspect="1"/>
          </p:cNvPicPr>
          <p:nvPr/>
        </p:nvPicPr>
        <p:blipFill>
          <a:blip r:embed="rId2"/>
          <a:stretch>
            <a:fillRect/>
          </a:stretch>
        </p:blipFill>
        <p:spPr>
          <a:xfrm>
            <a:off x="-34696" y="838200"/>
            <a:ext cx="9213393" cy="5181600"/>
          </a:xfrm>
          <a:prstGeom prst="rect">
            <a:avLst/>
          </a:prstGeom>
        </p:spPr>
      </p:pic>
    </p:spTree>
  </p:cSld>
  <p:clrMapOvr>
    <a:masterClrMapping/>
  </p:clrMapOvr>
  <p:transition advClick="0" advTm="2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8036557.jpg"/>
          <p:cNvPicPr>
            <a:picLocks noChangeAspect="1"/>
          </p:cNvPicPr>
          <p:nvPr/>
        </p:nvPicPr>
        <p:blipFill>
          <a:blip r:embed="rId2"/>
          <a:stretch>
            <a:fillRect/>
          </a:stretch>
        </p:blipFill>
        <p:spPr>
          <a:xfrm>
            <a:off x="-1" y="855406"/>
            <a:ext cx="9144001" cy="5088193"/>
          </a:xfrm>
          <a:prstGeom prst="rect">
            <a:avLst/>
          </a:prstGeom>
        </p:spPr>
      </p:pic>
    </p:spTree>
  </p:cSld>
  <p:clrMapOvr>
    <a:masterClrMapping/>
  </p:clrMapOvr>
  <p:transition advClick="0" advTm="2000">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dk1"/>
          </a:lnRef>
          <a:fillRef idx="2">
            <a:schemeClr val="dk1"/>
          </a:fillRef>
          <a:effectRef idx="1">
            <a:schemeClr val="dk1"/>
          </a:effectRef>
          <a:fontRef idx="minor">
            <a:schemeClr val="dk1"/>
          </a:fontRef>
        </p:style>
        <p:txBody>
          <a:bodyPr>
            <a:normAutofit/>
          </a:bodyPr>
          <a:lstStyle/>
          <a:p>
            <a:pPr algn="ctr"/>
            <a:r>
              <a:rPr lang="bn-BD" sz="6000" b="1" dirty="0" smtClean="0">
                <a:solidFill>
                  <a:srgbClr val="C00000"/>
                </a:solidFill>
                <a:latin typeface="Shonar Bangla" pitchFamily="34" charset="0"/>
                <a:cs typeface="Shonar Bangla" pitchFamily="34" charset="0"/>
              </a:rPr>
              <a:t>বিদেশে চাকরির সুযোগ</a:t>
            </a:r>
            <a:endParaRPr lang="en-US" sz="6000" b="1" dirty="0">
              <a:solidFill>
                <a:srgbClr val="C00000"/>
              </a:solidFill>
              <a:latin typeface="Shonar Bangla" pitchFamily="34" charset="0"/>
              <a:cs typeface="Shonar Bangla" pitchFamily="34" charset="0"/>
            </a:endParaRPr>
          </a:p>
        </p:txBody>
      </p:sp>
      <p:sp>
        <p:nvSpPr>
          <p:cNvPr id="3" name="Content Placeholder 2"/>
          <p:cNvSpPr>
            <a:spLocks noGrp="1"/>
          </p:cNvSpPr>
          <p:nvPr>
            <p:ph idx="1"/>
          </p:nvPr>
        </p:nvSpPr>
        <p:spPr>
          <a:xfrm>
            <a:off x="457200" y="1600200"/>
            <a:ext cx="8229600" cy="4571999"/>
          </a:xfrm>
          <a:ln/>
        </p:spPr>
        <p:style>
          <a:lnRef idx="1">
            <a:schemeClr val="accent4"/>
          </a:lnRef>
          <a:fillRef idx="3">
            <a:schemeClr val="accent4"/>
          </a:fillRef>
          <a:effectRef idx="2">
            <a:schemeClr val="accent4"/>
          </a:effectRef>
          <a:fontRef idx="minor">
            <a:schemeClr val="lt1"/>
          </a:fontRef>
        </p:style>
        <p:txBody>
          <a:bodyPr>
            <a:noAutofit/>
          </a:bodyPr>
          <a:lstStyle/>
          <a:p>
            <a:pPr marL="0" indent="0" algn="ctr">
              <a:buNone/>
            </a:pPr>
            <a:endParaRPr lang="bn-BD" sz="1600" b="1" dirty="0" smtClean="0">
              <a:solidFill>
                <a:schemeClr val="accent6">
                  <a:lumMod val="60000"/>
                  <a:lumOff val="40000"/>
                </a:schemeClr>
              </a:solidFill>
              <a:latin typeface="NikoshBAN" panose="02000000000000000000" pitchFamily="2" charset="0"/>
              <a:cs typeface="NikoshBAN" panose="02000000000000000000" pitchFamily="2" charset="0"/>
            </a:endParaRPr>
          </a:p>
          <a:p>
            <a:pPr marL="0" indent="0" algn="ctr">
              <a:buNone/>
            </a:pPr>
            <a:r>
              <a:rPr lang="bn-BD" sz="4800" b="1" dirty="0" smtClean="0">
                <a:solidFill>
                  <a:schemeClr val="accent6">
                    <a:lumMod val="60000"/>
                    <a:lumOff val="40000"/>
                  </a:schemeClr>
                </a:solidFill>
                <a:latin typeface="NikoshBAN" panose="02000000000000000000" pitchFamily="2" charset="0"/>
                <a:cs typeface="NikoshBAN" panose="02000000000000000000" pitchFamily="2" charset="0"/>
              </a:rPr>
              <a:t>চীন, মালয়েশিয়া, সিঙ্গাপুর, ভিয়েতনামসহ এশিয়ার বিভিন্ন দেশে প্রযুক্তিবিদ  এবং ব্যবসায় শিক্ষায় স্নাতকগণ সরাসরি চাকরি নিয়ে যেতে পারেন। </a:t>
            </a:r>
            <a:endParaRPr lang="en-US" sz="4800" b="1" dirty="0">
              <a:solidFill>
                <a:schemeClr val="accent6">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1574994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1" nodeType="click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fade">
                                      <p:cBhvr>
                                        <p:cTn id="29" dur="1000"/>
                                        <p:tgtEl>
                                          <p:spTgt spid="3">
                                            <p:bg/>
                                          </p:spTgt>
                                        </p:tgtEl>
                                      </p:cBhvr>
                                    </p:animEffect>
                                    <p:anim calcmode="lin" valueType="num">
                                      <p:cBhvr>
                                        <p:cTn id="30" dur="1000" fill="hold"/>
                                        <p:tgtEl>
                                          <p:spTgt spid="3">
                                            <p:bg/>
                                          </p:spTgt>
                                        </p:tgtEl>
                                        <p:attrNameLst>
                                          <p:attrName>ppt_x</p:attrName>
                                        </p:attrNameLst>
                                      </p:cBhvr>
                                      <p:tavLst>
                                        <p:tav tm="0">
                                          <p:val>
                                            <p:strVal val="#ppt_x"/>
                                          </p:val>
                                        </p:tav>
                                        <p:tav tm="100000">
                                          <p:val>
                                            <p:strVal val="#ppt_x"/>
                                          </p:val>
                                        </p:tav>
                                      </p:tavLst>
                                    </p:anim>
                                    <p:anim calcmode="lin" valueType="num">
                                      <p:cBhvr>
                                        <p:cTn id="31"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1000"/>
                                        <p:tgtEl>
                                          <p:spTgt spid="3">
                                            <p:txEl>
                                              <p:pRg st="1" end="1"/>
                                            </p:txEl>
                                          </p:spTgt>
                                        </p:tgtEl>
                                      </p:cBhvr>
                                    </p:animEffect>
                                    <p:anim calcmode="lin" valueType="num">
                                      <p:cBhvr>
                                        <p:cTn id="3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P spid="3" grpI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257</Words>
  <Application>Microsoft Office PowerPoint</Application>
  <PresentationFormat>On-screen Show (4:3)</PresentationFormat>
  <Paragraphs>52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স্বাগতম </vt:lpstr>
      <vt:lpstr>শিক্ষক পরিচিতি </vt:lpstr>
      <vt:lpstr>পাঠ পরিচিতি  </vt:lpstr>
      <vt:lpstr>Slide 4</vt:lpstr>
      <vt:lpstr>শিখন ফল</vt:lpstr>
      <vt:lpstr>আন্তর্জাতিক পর্যায়ে কাজের সুযোগ</vt:lpstr>
      <vt:lpstr>Slide 7</vt:lpstr>
      <vt:lpstr>Slide 8</vt:lpstr>
      <vt:lpstr>বিদেশে চাকরির সুযোগ</vt:lpstr>
      <vt:lpstr>Slide 10</vt:lpstr>
      <vt:lpstr>যুক্তরাষ্ট্রে প্রচুর কম্পিউটার প্রকৌশলী চাকরি নিয়ে যান</vt:lpstr>
      <vt:lpstr>Slide 12</vt:lpstr>
      <vt:lpstr>আত্মকর্মসংস্থান</vt:lpstr>
      <vt:lpstr>Slide 14</vt:lpstr>
      <vt:lpstr>Slide 15</vt:lpstr>
      <vt:lpstr>Slide 16</vt:lpstr>
      <vt:lpstr>Slide 17</vt:lpstr>
      <vt:lpstr>Slide 18</vt:lpstr>
      <vt:lpstr>সকল চাকরির জন্য জীবনৃত্তান্ত আবশ্যক। জীবনবৃত্তান্ত দুই প্রকার ১।একাডেমিক জীবনবৃত্তান্তে এবং ২।প্রফেশনাল জীবনবৃত্তান্ত । </vt:lpstr>
      <vt:lpstr>মূল্যায়ণ</vt:lpstr>
      <vt:lpstr>বাড়ির কাজ</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2006-08-16T00:00:00Z</dcterms:created>
  <dcterms:modified xsi:type="dcterms:W3CDTF">2017-03-14T17:06:06Z</dcterms:modified>
</cp:coreProperties>
</file>